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Spectral ExtraLight"/>
      <p:regular r:id="rId48"/>
      <p:bold r:id="rId49"/>
      <p:italic r:id="rId50"/>
      <p:boldItalic r:id="rId51"/>
    </p:embeddedFont>
    <p:embeddedFont>
      <p:font typeface="Spectral"/>
      <p:regular r:id="rId52"/>
      <p:bold r:id="rId53"/>
      <p:italic r:id="rId54"/>
      <p:boldItalic r:id="rId55"/>
    </p:embeddedFont>
    <p:embeddedFont>
      <p:font typeface="Cinzel Decorative"/>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pectralExtraLight-regular.fntdata"/><Relationship Id="rId47" Type="http://schemas.openxmlformats.org/officeDocument/2006/relationships/slide" Target="slides/slide42.xml"/><Relationship Id="rId49" Type="http://schemas.openxmlformats.org/officeDocument/2006/relationships/font" Target="fonts/SpectralExtra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ectralExtraLight-boldItalic.fntdata"/><Relationship Id="rId50" Type="http://schemas.openxmlformats.org/officeDocument/2006/relationships/font" Target="fonts/SpectralExtraLight-italic.fntdata"/><Relationship Id="rId53" Type="http://schemas.openxmlformats.org/officeDocument/2006/relationships/font" Target="fonts/Spectral-bold.fntdata"/><Relationship Id="rId52" Type="http://schemas.openxmlformats.org/officeDocument/2006/relationships/font" Target="fonts/Spectral-regular.fntdata"/><Relationship Id="rId11" Type="http://schemas.openxmlformats.org/officeDocument/2006/relationships/slide" Target="slides/slide6.xml"/><Relationship Id="rId55" Type="http://schemas.openxmlformats.org/officeDocument/2006/relationships/font" Target="fonts/Spectral-boldItalic.fntdata"/><Relationship Id="rId10" Type="http://schemas.openxmlformats.org/officeDocument/2006/relationships/slide" Target="slides/slide5.xml"/><Relationship Id="rId54" Type="http://schemas.openxmlformats.org/officeDocument/2006/relationships/font" Target="fonts/Spectral-italic.fntdata"/><Relationship Id="rId13" Type="http://schemas.openxmlformats.org/officeDocument/2006/relationships/slide" Target="slides/slide8.xml"/><Relationship Id="rId57" Type="http://schemas.openxmlformats.org/officeDocument/2006/relationships/font" Target="fonts/CinzelDecorative-bold.fntdata"/><Relationship Id="rId12" Type="http://schemas.openxmlformats.org/officeDocument/2006/relationships/slide" Target="slides/slide7.xml"/><Relationship Id="rId56" Type="http://schemas.openxmlformats.org/officeDocument/2006/relationships/font" Target="fonts/CinzelDecorativ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dcb6153d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dcb6153d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Hi everyone. Please if you have any questions, some them for after the session and note that a hand-out is available at the end with much more content than the slides I’m using today.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d80d876c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d80d876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d80d876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d80d876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Our example domain is a very simple reservation system for a restaurant, where users can create reservations, add tables to them and cancel reservations.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d80d87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d80d87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fa5a41b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fa5a41b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answer: retry or create (be creative)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dcb6153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dcb6153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52c5c22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52c5c22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Answer: ignore (if it is known that addTable can create it) or log. Retrying is pointless. Merge if performance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dcb6153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dcb6153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ce223fd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ce223fd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Answer: retry! addTable could be coming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ce223fd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ce223fd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dk1"/>
                </a:solidFill>
              </a:rPr>
              <a:t>How to deal with time travellers? Reconsider: is it really no creative way to handle this message? Use retry as a weapon against race conditions, but only if a retry has a chance to work. Otherwise, ignore or log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37760c5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37760c5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[target 21min] It is easy to forget the outside world, when working in the garden of E.D.A.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271a97c4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271a97c4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solidFill>
                  <a:schemeClr val="dk1"/>
                </a:solidFill>
              </a:rPr>
              <a:t>Goal: Describe the dream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4c3a694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4c3a694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Goal: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8030cf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8030cf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Goal: Explain the flow. Conceptually no issues. Easy peasy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4c3a694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4c3a694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It did not work. Anyone want to make a wild guess why not?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4c3a694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4c3a694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Explain max message size with tiers and config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dfab39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dfab39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It did not work. Anyone want to make a wild guess why not?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bdfab396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bdfab396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4c3a694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4c3a694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bdfab396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bdfab396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How do we solve this? using claim checks. tags, wardrobe example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308fec9c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3308fec9c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TODO overview of the flow with a cross in the worker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4c3a694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4c3a694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ecb630ba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cb630b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My name is Ruben Scheedler and I too am a dreamer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bdfab396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3bdfab396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bdfab396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bdfab396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bdfab396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bdfab396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When dealing with giants, check all configuration of your flow. Limitation can be anywhere. If you hit a hard limit, use the claim checks pattern to store the big data elsewhere. When you </a:t>
            </a:r>
            <a:r>
              <a:rPr lang="nl"/>
              <a:t>inevitably start splitting up the message: consider concurrency and out of order messages.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37760c5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37760c5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[target: 31min] I’m not going to tell what they are yet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9c42e6d4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9c42e6d4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Goal: you have to find my bug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9c42e6d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9c42e6d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Country full of sensors, and an application to process that data.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9c42e6d4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39c42e6d4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39c42e6d4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39c42e6d4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3ecb630b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3ecb630b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ce223fd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ce223fd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52c5c22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52c5c22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Goals: describe the system. EDA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3ecb630b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3ecb630b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 did my dream become reality? Is event driven architecture the perfect system? No, it is not.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ecb630ba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3ecb630ba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 started this session with my dream to work in the perfect system.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ecb630ba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ecb630ba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dk1"/>
                </a:solidFill>
              </a:rPr>
              <a:t>Overcoming these obstacles allowed us to tame the event-driven dragon and wield its power.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3dde36aa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3dde36aa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Event driven architecture enables scaling horizontally, promotes async programming leading to better availability but also resiliency. Messages are never lost and consumers can go down without their producers suffering the consequences.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f1406c1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f1406c1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 started and it felt like walking into a digital garden of eden. So pure, so right. And I started working on my first feature in this digital oasis and it was a breeze. And then came the code review. Somehow, I had missed, well, everything. Flow of control, edge-cases everything was so fundamentally different.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bc30c28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bc30c28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In reality, I was facing a </a:t>
            </a:r>
            <a:r>
              <a:rPr lang="nl"/>
              <a:t>dragon</a:t>
            </a:r>
            <a:r>
              <a:rPr lang="nl"/>
              <a:t>. Powerful, but hard to tame.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4c3a694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4c3a694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It turned out I found myself of the garden of EDA. Beautiful, yes. Only once you are ready to defeat time travellers, shape shifters and giants are you ready to tame a event driven dragon and leverage EDA.</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Tell about the handout! and 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fa5a41b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fa5a41b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[target: 8.30min] Goal: I had heard about them during my studies. But I thought they were only a legend. SWITCH TO MENTI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fBRjqAkPLv3pROJVZO3lI7b_4PWxyjq5/view" TargetMode="Externa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s://stackoverflow.com/questions/55487615/service-bus-explorer" TargetMode="External"/><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37709" l="0" r="0" t="6041"/>
          <a:stretch/>
        </p:blipFill>
        <p:spPr>
          <a:xfrm>
            <a:off x="0" y="0"/>
            <a:ext cx="9144000" cy="5143501"/>
          </a:xfrm>
          <a:prstGeom prst="rect">
            <a:avLst/>
          </a:prstGeom>
          <a:noFill/>
          <a:ln>
            <a:noFill/>
          </a:ln>
        </p:spPr>
      </p:pic>
      <p:sp>
        <p:nvSpPr>
          <p:cNvPr id="55" name="Google Shape;55;p13"/>
          <p:cNvSpPr/>
          <p:nvPr/>
        </p:nvSpPr>
        <p:spPr>
          <a:xfrm rot="2700075">
            <a:off x="1828519" y="-1586817"/>
            <a:ext cx="9732406" cy="4535383"/>
          </a:xfrm>
          <a:prstGeom prst="rect">
            <a:avLst/>
          </a:prstGeom>
          <a:solidFill>
            <a:srgbClr val="000000">
              <a:alpha val="72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ctrTitle"/>
          </p:nvPr>
        </p:nvSpPr>
        <p:spPr>
          <a:xfrm>
            <a:off x="-228600" y="0"/>
            <a:ext cx="9144000" cy="1625100"/>
          </a:xfrm>
          <a:prstGeom prst="rect">
            <a:avLst/>
          </a:prstGeom>
          <a:ln>
            <a:noFill/>
          </a:ln>
          <a:effectLst>
            <a:outerShdw blurRad="57150" rotWithShape="0" algn="bl" dir="5400000" dist="19050">
              <a:srgbClr val="FF9900"/>
            </a:outerShdw>
          </a:effectLst>
        </p:spPr>
        <p:txBody>
          <a:bodyPr anchorCtr="0" anchor="b" bIns="91425" lIns="91425" spcFirstLastPara="1" rIns="91425" wrap="square" tIns="91425">
            <a:normAutofit fontScale="90000"/>
          </a:bodyPr>
          <a:lstStyle/>
          <a:p>
            <a:pPr indent="0" lvl="0" marL="0" rtl="0" algn="r">
              <a:spcBef>
                <a:spcPts val="0"/>
              </a:spcBef>
              <a:spcAft>
                <a:spcPts val="0"/>
              </a:spcAft>
              <a:buNone/>
            </a:pPr>
            <a:r>
              <a:rPr lang="nl">
                <a:solidFill>
                  <a:schemeClr val="lt1"/>
                </a:solidFill>
                <a:latin typeface="Cinzel Decorative"/>
                <a:ea typeface="Cinzel Decorative"/>
                <a:cs typeface="Cinzel Decorative"/>
                <a:sym typeface="Cinzel Decorative"/>
              </a:rPr>
              <a:t>From Utopia </a:t>
            </a:r>
            <a:endParaRPr>
              <a:solidFill>
                <a:schemeClr val="lt1"/>
              </a:solidFill>
              <a:latin typeface="Cinzel Decorative"/>
              <a:ea typeface="Cinzel Decorative"/>
              <a:cs typeface="Cinzel Decorative"/>
              <a:sym typeface="Cinzel Decorative"/>
            </a:endParaRPr>
          </a:p>
          <a:p>
            <a:pPr indent="0" lvl="0" marL="0" rtl="0" algn="r">
              <a:spcBef>
                <a:spcPts val="0"/>
              </a:spcBef>
              <a:spcAft>
                <a:spcPts val="0"/>
              </a:spcAft>
              <a:buNone/>
            </a:pPr>
            <a:r>
              <a:rPr lang="nl">
                <a:solidFill>
                  <a:schemeClr val="lt1"/>
                </a:solidFill>
                <a:latin typeface="Cinzel Decorative"/>
                <a:ea typeface="Cinzel Decorative"/>
                <a:cs typeface="Cinzel Decorative"/>
                <a:sym typeface="Cinzel Decorative"/>
              </a:rPr>
              <a:t>To Reality</a:t>
            </a:r>
            <a:endParaRPr>
              <a:solidFill>
                <a:schemeClr val="lt1"/>
              </a:solidFill>
              <a:latin typeface="Cinzel Decorative"/>
              <a:ea typeface="Cinzel Decorative"/>
              <a:cs typeface="Cinzel Decorative"/>
              <a:sym typeface="Cinzel Decorative"/>
            </a:endParaRPr>
          </a:p>
        </p:txBody>
      </p:sp>
      <p:sp>
        <p:nvSpPr>
          <p:cNvPr id="57" name="Google Shape;57;p13"/>
          <p:cNvSpPr txBox="1"/>
          <p:nvPr>
            <p:ph idx="1" type="subTitle"/>
          </p:nvPr>
        </p:nvSpPr>
        <p:spPr>
          <a:xfrm>
            <a:off x="2249000" y="1453575"/>
            <a:ext cx="9144000" cy="792600"/>
          </a:xfrm>
          <a:prstGeom prst="rect">
            <a:avLst/>
          </a:prstGeom>
          <a:effectLst>
            <a:outerShdw blurRad="57150" rotWithShape="0" algn="bl" dir="5400000" dist="19050">
              <a:schemeClr val="accent4">
                <a:alpha val="50000"/>
              </a:scheme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nl" sz="2300">
                <a:solidFill>
                  <a:schemeClr val="lt1"/>
                </a:solidFill>
                <a:latin typeface="Spectral ExtraLight"/>
                <a:ea typeface="Spectral ExtraLight"/>
                <a:cs typeface="Spectral ExtraLight"/>
                <a:sym typeface="Spectral ExtraLight"/>
              </a:rPr>
              <a:t>The hidden challenges of E.D.A.</a:t>
            </a:r>
            <a:endParaRPr sz="2300">
              <a:solidFill>
                <a:schemeClr val="lt1"/>
              </a:solidFill>
              <a:latin typeface="Spectral ExtraLight"/>
              <a:ea typeface="Spectral ExtraLight"/>
              <a:cs typeface="Spectral ExtraLight"/>
              <a:sym typeface="Spectral ExtraLight"/>
            </a:endParaRPr>
          </a:p>
        </p:txBody>
      </p:sp>
      <p:sp>
        <p:nvSpPr>
          <p:cNvPr id="58" name="Google Shape;58;p13"/>
          <p:cNvSpPr txBox="1"/>
          <p:nvPr/>
        </p:nvSpPr>
        <p:spPr>
          <a:xfrm>
            <a:off x="6711200" y="3244250"/>
            <a:ext cx="2382300" cy="392400"/>
          </a:xfrm>
          <a:prstGeom prst="rect">
            <a:avLst/>
          </a:prstGeom>
          <a:noFill/>
          <a:ln>
            <a:noFill/>
          </a:ln>
          <a:effectLst>
            <a:outerShdw blurRad="57150" rotWithShape="0" algn="bl" dir="5400000" dist="19050">
              <a:srgbClr val="CC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1"/>
                </a:solidFill>
                <a:latin typeface="Cinzel Decorative"/>
                <a:ea typeface="Cinzel Decorative"/>
                <a:cs typeface="Cinzel Decorative"/>
                <a:sym typeface="Cinzel Decorative"/>
              </a:rPr>
              <a:t>Ruben Scheedler</a:t>
            </a:r>
            <a:endParaRPr sz="1800">
              <a:solidFill>
                <a:schemeClr val="lt1"/>
              </a:solidFill>
              <a:latin typeface="Cinzel Decorative"/>
              <a:ea typeface="Cinzel Decorative"/>
              <a:cs typeface="Cinzel Decorative"/>
              <a:sym typeface="Cinzel Decorativ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255400" y="125600"/>
            <a:ext cx="6181476" cy="4651775"/>
          </a:xfrm>
          <a:prstGeom prst="rect">
            <a:avLst/>
          </a:prstGeom>
          <a:noFill/>
          <a:ln>
            <a:noFill/>
          </a:ln>
        </p:spPr>
      </p:pic>
      <p:sp>
        <p:nvSpPr>
          <p:cNvPr id="124" name="Google Shape;124;p22"/>
          <p:cNvSpPr txBox="1"/>
          <p:nvPr/>
        </p:nvSpPr>
        <p:spPr>
          <a:xfrm rot="-5400000">
            <a:off x="6193825" y="2325000"/>
            <a:ext cx="50409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solidFill>
                  <a:schemeClr val="dk2"/>
                </a:solidFill>
              </a:rPr>
              <a:t>https://www.enterpriseintegrationpatterns.com/patterns/messaging</a:t>
            </a:r>
            <a:endParaRPr sz="1300">
              <a:solidFill>
                <a:schemeClr val="dk2"/>
              </a:solidFill>
            </a:endParaRPr>
          </a:p>
          <a:p>
            <a:pPr indent="0" lvl="0" marL="0" rtl="0" algn="l">
              <a:spcBef>
                <a:spcPts val="0"/>
              </a:spcBef>
              <a:spcAft>
                <a:spcPts val="0"/>
              </a:spcAft>
              <a:buNone/>
            </a:pPr>
            <a:r>
              <a:rPr lang="nl" sz="1300">
                <a:solidFill>
                  <a:schemeClr val="dk2"/>
                </a:solidFill>
              </a:rPr>
              <a:t>/CompetingConsumers.html</a:t>
            </a:r>
            <a:endParaRPr sz="1300">
              <a:solidFill>
                <a:schemeClr val="dk2"/>
              </a:solidFill>
            </a:endParaRPr>
          </a:p>
        </p:txBody>
      </p:sp>
      <p:sp>
        <p:nvSpPr>
          <p:cNvPr id="125" name="Google Shape;125;p22"/>
          <p:cNvSpPr txBox="1"/>
          <p:nvPr/>
        </p:nvSpPr>
        <p:spPr>
          <a:xfrm>
            <a:off x="255400" y="125600"/>
            <a:ext cx="42327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400">
                <a:solidFill>
                  <a:schemeClr val="lt1"/>
                </a:solidFill>
                <a:latin typeface="Cinzel Decorative"/>
                <a:ea typeface="Cinzel Decorative"/>
                <a:cs typeface="Cinzel Decorative"/>
                <a:sym typeface="Cinzel Decorative"/>
              </a:rPr>
              <a:t>Competing Consumers</a:t>
            </a:r>
            <a:endParaRPr sz="2400">
              <a:solidFill>
                <a:schemeClr val="lt1"/>
              </a:solidFill>
              <a:latin typeface="Cinzel Decorative"/>
              <a:ea typeface="Cinzel Decorative"/>
              <a:cs typeface="Cinzel Decorative"/>
              <a:sym typeface="Cinzel Decorativ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p:nvPr/>
        </p:nvSpPr>
        <p:spPr>
          <a:xfrm>
            <a:off x="942075" y="866175"/>
            <a:ext cx="7206300" cy="3134400"/>
          </a:xfrm>
          <a:prstGeom prst="rect">
            <a:avLst/>
          </a:prstGeom>
          <a:solidFill>
            <a:srgbClr val="AEAEAE">
              <a:alpha val="56860"/>
            </a:srgbClr>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2000"/>
              <a:t>Restaurant</a:t>
            </a:r>
            <a:endParaRPr sz="2000"/>
          </a:p>
        </p:txBody>
      </p:sp>
      <p:sp>
        <p:nvSpPr>
          <p:cNvPr id="131" name="Google Shape;131;p23"/>
          <p:cNvSpPr/>
          <p:nvPr/>
        </p:nvSpPr>
        <p:spPr>
          <a:xfrm>
            <a:off x="1250150" y="1147475"/>
            <a:ext cx="977700" cy="964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900"/>
              <a:t>1</a:t>
            </a:r>
            <a:endParaRPr sz="1900"/>
          </a:p>
        </p:txBody>
      </p:sp>
      <p:sp>
        <p:nvSpPr>
          <p:cNvPr id="132" name="Google Shape;132;p23"/>
          <p:cNvSpPr/>
          <p:nvPr/>
        </p:nvSpPr>
        <p:spPr>
          <a:xfrm>
            <a:off x="2594675" y="1147475"/>
            <a:ext cx="977700" cy="964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900"/>
              <a:t>2</a:t>
            </a:r>
            <a:endParaRPr sz="1900"/>
          </a:p>
        </p:txBody>
      </p:sp>
      <p:sp>
        <p:nvSpPr>
          <p:cNvPr id="133" name="Google Shape;133;p23"/>
          <p:cNvSpPr/>
          <p:nvPr/>
        </p:nvSpPr>
        <p:spPr>
          <a:xfrm>
            <a:off x="5573350" y="1147475"/>
            <a:ext cx="977700" cy="964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900"/>
              <a:t>3</a:t>
            </a:r>
            <a:endParaRPr sz="1900"/>
          </a:p>
        </p:txBody>
      </p:sp>
      <p:sp>
        <p:nvSpPr>
          <p:cNvPr id="134" name="Google Shape;134;p23"/>
          <p:cNvSpPr/>
          <p:nvPr/>
        </p:nvSpPr>
        <p:spPr>
          <a:xfrm>
            <a:off x="6864275" y="1147475"/>
            <a:ext cx="977700" cy="964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900"/>
              <a:t>4</a:t>
            </a:r>
            <a:endParaRPr sz="1900"/>
          </a:p>
        </p:txBody>
      </p:sp>
      <p:sp>
        <p:nvSpPr>
          <p:cNvPr id="135" name="Google Shape;135;p23"/>
          <p:cNvSpPr/>
          <p:nvPr/>
        </p:nvSpPr>
        <p:spPr>
          <a:xfrm>
            <a:off x="6864275" y="2701225"/>
            <a:ext cx="977700" cy="1085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5</a:t>
            </a:r>
            <a:endParaRPr sz="2000"/>
          </a:p>
        </p:txBody>
      </p:sp>
      <p:sp>
        <p:nvSpPr>
          <p:cNvPr id="136" name="Google Shape;136;p23"/>
          <p:cNvSpPr/>
          <p:nvPr/>
        </p:nvSpPr>
        <p:spPr>
          <a:xfrm>
            <a:off x="2594675" y="2701225"/>
            <a:ext cx="977700" cy="1085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7</a:t>
            </a:r>
            <a:endParaRPr sz="2000"/>
          </a:p>
        </p:txBody>
      </p:sp>
      <p:sp>
        <p:nvSpPr>
          <p:cNvPr id="137" name="Google Shape;137;p23"/>
          <p:cNvSpPr/>
          <p:nvPr/>
        </p:nvSpPr>
        <p:spPr>
          <a:xfrm>
            <a:off x="1250150" y="2701225"/>
            <a:ext cx="977700" cy="1085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8</a:t>
            </a:r>
            <a:endParaRPr sz="2000"/>
          </a:p>
        </p:txBody>
      </p:sp>
      <p:sp>
        <p:nvSpPr>
          <p:cNvPr id="138" name="Google Shape;138;p23"/>
          <p:cNvSpPr/>
          <p:nvPr/>
        </p:nvSpPr>
        <p:spPr>
          <a:xfrm>
            <a:off x="4290725" y="2714625"/>
            <a:ext cx="1982400" cy="1085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6</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cxnSp>
        <p:nvCxnSpPr>
          <p:cNvPr id="143" name="Google Shape;143;p24"/>
          <p:cNvCxnSpPr/>
          <p:nvPr/>
        </p:nvCxnSpPr>
        <p:spPr>
          <a:xfrm>
            <a:off x="31250" y="3857625"/>
            <a:ext cx="9054600" cy="0"/>
          </a:xfrm>
          <a:prstGeom prst="straightConnector1">
            <a:avLst/>
          </a:prstGeom>
          <a:noFill/>
          <a:ln cap="flat" cmpd="sng" w="38100">
            <a:solidFill>
              <a:schemeClr val="lt1"/>
            </a:solidFill>
            <a:prstDash val="solid"/>
            <a:round/>
            <a:headEnd len="med" w="med" type="none"/>
            <a:tailEnd len="med" w="med" type="triangle"/>
          </a:ln>
        </p:spPr>
      </p:cxnSp>
      <p:sp>
        <p:nvSpPr>
          <p:cNvPr id="144" name="Google Shape;144;p24"/>
          <p:cNvSpPr/>
          <p:nvPr/>
        </p:nvSpPr>
        <p:spPr>
          <a:xfrm>
            <a:off x="3292375" y="1602825"/>
            <a:ext cx="2223600" cy="22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Create</a:t>
            </a:r>
            <a:endParaRPr sz="2000"/>
          </a:p>
          <a:p>
            <a:pPr indent="0" lvl="0" marL="0" rtl="0" algn="ctr">
              <a:spcBef>
                <a:spcPts val="0"/>
              </a:spcBef>
              <a:spcAft>
                <a:spcPts val="0"/>
              </a:spcAft>
              <a:buNone/>
            </a:pPr>
            <a:r>
              <a:rPr lang="nl" sz="2000"/>
              <a:t>Reservation</a:t>
            </a:r>
            <a:endParaRPr sz="2000"/>
          </a:p>
        </p:txBody>
      </p:sp>
      <p:sp>
        <p:nvSpPr>
          <p:cNvPr id="145" name="Google Shape;145;p24"/>
          <p:cNvSpPr/>
          <p:nvPr/>
        </p:nvSpPr>
        <p:spPr>
          <a:xfrm>
            <a:off x="6023075" y="1602825"/>
            <a:ext cx="2223600" cy="2223600"/>
          </a:xfrm>
          <a:prstGeom prst="ellipse">
            <a:avLst/>
          </a:prstGeom>
          <a:solidFill>
            <a:srgbClr val="EEEEEE">
              <a:alpha val="66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Add</a:t>
            </a:r>
            <a:endParaRPr sz="2000"/>
          </a:p>
          <a:p>
            <a:pPr indent="0" lvl="0" marL="0" rtl="0" algn="ctr">
              <a:spcBef>
                <a:spcPts val="0"/>
              </a:spcBef>
              <a:spcAft>
                <a:spcPts val="0"/>
              </a:spcAft>
              <a:buNone/>
            </a:pPr>
            <a:r>
              <a:rPr lang="nl" sz="2000"/>
              <a:t>Table</a:t>
            </a:r>
            <a:endParaRPr sz="2000"/>
          </a:p>
        </p:txBody>
      </p:sp>
      <p:sp>
        <p:nvSpPr>
          <p:cNvPr id="146" name="Google Shape;146;p24"/>
          <p:cNvSpPr/>
          <p:nvPr/>
        </p:nvSpPr>
        <p:spPr>
          <a:xfrm flipH="1">
            <a:off x="1504525" y="946550"/>
            <a:ext cx="5728200" cy="509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4"/>
          <p:cNvSpPr/>
          <p:nvPr/>
        </p:nvSpPr>
        <p:spPr>
          <a:xfrm>
            <a:off x="561675" y="1602825"/>
            <a:ext cx="2223600" cy="22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Add</a:t>
            </a:r>
            <a:endParaRPr sz="2000"/>
          </a:p>
          <a:p>
            <a:pPr indent="0" lvl="0" marL="0" rtl="0" algn="ctr">
              <a:spcBef>
                <a:spcPts val="0"/>
              </a:spcBef>
              <a:spcAft>
                <a:spcPts val="0"/>
              </a:spcAft>
              <a:buNone/>
            </a:pPr>
            <a:r>
              <a:rPr lang="nl" sz="2000"/>
              <a:t>Table</a:t>
            </a:r>
            <a:endParaRPr sz="2000"/>
          </a:p>
        </p:txBody>
      </p:sp>
      <p:sp>
        <p:nvSpPr>
          <p:cNvPr id="148" name="Google Shape;148;p24"/>
          <p:cNvSpPr txBox="1"/>
          <p:nvPr/>
        </p:nvSpPr>
        <p:spPr>
          <a:xfrm>
            <a:off x="8108150" y="3960300"/>
            <a:ext cx="1192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1"/>
                </a:solidFill>
                <a:latin typeface="Cinzel Decorative"/>
                <a:ea typeface="Cinzel Decorative"/>
                <a:cs typeface="Cinzel Decorative"/>
                <a:sym typeface="Cinzel Decorative"/>
              </a:rPr>
              <a:t>Time</a:t>
            </a:r>
            <a:endParaRPr sz="1800">
              <a:solidFill>
                <a:schemeClr val="lt1"/>
              </a:solidFill>
              <a:latin typeface="Cinzel Decorative"/>
              <a:ea typeface="Cinzel Decorative"/>
              <a:cs typeface="Cinzel Decorative"/>
              <a:sym typeface="Cinzel Decorativ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623925" y="152400"/>
            <a:ext cx="7896158" cy="4838700"/>
          </a:xfrm>
          <a:prstGeom prst="rect">
            <a:avLst/>
          </a:prstGeom>
          <a:noFill/>
          <a:ln>
            <a:noFill/>
          </a:ln>
        </p:spPr>
      </p:pic>
      <p:sp>
        <p:nvSpPr>
          <p:cNvPr id="154" name="Google Shape;154;p25"/>
          <p:cNvSpPr/>
          <p:nvPr/>
        </p:nvSpPr>
        <p:spPr>
          <a:xfrm>
            <a:off x="2887300" y="2416375"/>
            <a:ext cx="2943300" cy="1071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268288" y="1082700"/>
            <a:ext cx="8607425" cy="297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639288" y="152400"/>
            <a:ext cx="7865432" cy="4838700"/>
          </a:xfrm>
          <a:prstGeom prst="rect">
            <a:avLst/>
          </a:prstGeom>
          <a:noFill/>
          <a:ln>
            <a:noFill/>
          </a:ln>
        </p:spPr>
      </p:pic>
      <p:sp>
        <p:nvSpPr>
          <p:cNvPr id="165" name="Google Shape;165;p27"/>
          <p:cNvSpPr/>
          <p:nvPr/>
        </p:nvSpPr>
        <p:spPr>
          <a:xfrm>
            <a:off x="3041725" y="2464625"/>
            <a:ext cx="3425700" cy="1071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cxnSp>
        <p:nvCxnSpPr>
          <p:cNvPr id="170" name="Google Shape;170;p28"/>
          <p:cNvCxnSpPr/>
          <p:nvPr/>
        </p:nvCxnSpPr>
        <p:spPr>
          <a:xfrm>
            <a:off x="31250" y="3857625"/>
            <a:ext cx="9054600" cy="0"/>
          </a:xfrm>
          <a:prstGeom prst="straightConnector1">
            <a:avLst/>
          </a:prstGeom>
          <a:noFill/>
          <a:ln cap="flat" cmpd="sng" w="38100">
            <a:solidFill>
              <a:schemeClr val="lt1"/>
            </a:solidFill>
            <a:prstDash val="solid"/>
            <a:round/>
            <a:headEnd len="med" w="med" type="none"/>
            <a:tailEnd len="med" w="med" type="triangle"/>
          </a:ln>
        </p:spPr>
      </p:cxnSp>
      <p:sp>
        <p:nvSpPr>
          <p:cNvPr id="171" name="Google Shape;171;p28"/>
          <p:cNvSpPr/>
          <p:nvPr/>
        </p:nvSpPr>
        <p:spPr>
          <a:xfrm>
            <a:off x="4825550" y="1634025"/>
            <a:ext cx="2223600" cy="22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Remove</a:t>
            </a:r>
            <a:endParaRPr sz="2000"/>
          </a:p>
          <a:p>
            <a:pPr indent="0" lvl="0" marL="0" rtl="0" algn="ctr">
              <a:spcBef>
                <a:spcPts val="0"/>
              </a:spcBef>
              <a:spcAft>
                <a:spcPts val="0"/>
              </a:spcAft>
              <a:buNone/>
            </a:pPr>
            <a:r>
              <a:rPr lang="nl" sz="2000"/>
              <a:t>Table</a:t>
            </a:r>
            <a:endParaRPr sz="2000"/>
          </a:p>
        </p:txBody>
      </p:sp>
      <p:sp>
        <p:nvSpPr>
          <p:cNvPr id="172" name="Google Shape;172;p28"/>
          <p:cNvSpPr/>
          <p:nvPr/>
        </p:nvSpPr>
        <p:spPr>
          <a:xfrm>
            <a:off x="2094850" y="1634025"/>
            <a:ext cx="2223600" cy="222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2000"/>
              <a:t>Create</a:t>
            </a:r>
            <a:endParaRPr sz="2000"/>
          </a:p>
          <a:p>
            <a:pPr indent="0" lvl="0" marL="0" rtl="0" algn="ctr">
              <a:spcBef>
                <a:spcPts val="0"/>
              </a:spcBef>
              <a:spcAft>
                <a:spcPts val="0"/>
              </a:spcAft>
              <a:buNone/>
            </a:pPr>
            <a:r>
              <a:rPr lang="nl" sz="2000"/>
              <a:t>Reservation</a:t>
            </a:r>
            <a:endParaRPr sz="2000"/>
          </a:p>
        </p:txBody>
      </p:sp>
      <p:sp>
        <p:nvSpPr>
          <p:cNvPr id="173" name="Google Shape;173;p28"/>
          <p:cNvSpPr txBox="1"/>
          <p:nvPr/>
        </p:nvSpPr>
        <p:spPr>
          <a:xfrm>
            <a:off x="8108150" y="3960300"/>
            <a:ext cx="1192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1"/>
                </a:solidFill>
                <a:latin typeface="Cinzel Decorative"/>
                <a:ea typeface="Cinzel Decorative"/>
                <a:cs typeface="Cinzel Decorative"/>
                <a:sym typeface="Cinzel Decorative"/>
              </a:rPr>
              <a:t>Time</a:t>
            </a:r>
            <a:endParaRPr sz="1800">
              <a:solidFill>
                <a:schemeClr val="lt1"/>
              </a:solidFill>
              <a:latin typeface="Cinzel Decorative"/>
              <a:ea typeface="Cinzel Decorative"/>
              <a:cs typeface="Cinzel Decorative"/>
              <a:sym typeface="Cinzel Decorativ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828675" y="885825"/>
            <a:ext cx="7486650" cy="3371850"/>
          </a:xfrm>
          <a:prstGeom prst="rect">
            <a:avLst/>
          </a:prstGeom>
          <a:noFill/>
          <a:ln>
            <a:noFill/>
          </a:ln>
        </p:spPr>
      </p:pic>
      <p:sp>
        <p:nvSpPr>
          <p:cNvPr id="179" name="Google Shape;179;p29"/>
          <p:cNvSpPr/>
          <p:nvPr/>
        </p:nvSpPr>
        <p:spPr>
          <a:xfrm>
            <a:off x="2646050" y="1875975"/>
            <a:ext cx="5056800" cy="1312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nvSpPr>
        <p:spPr>
          <a:xfrm rot="-5400000">
            <a:off x="7585550" y="2420250"/>
            <a:ext cx="2651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chemeClr val="dk2"/>
                </a:solidFill>
              </a:rPr>
              <a:t>https://thenounproject.com/</a:t>
            </a:r>
            <a:endParaRPr sz="1500">
              <a:solidFill>
                <a:schemeClr val="dk2"/>
              </a:solidFill>
            </a:endParaRPr>
          </a:p>
        </p:txBody>
      </p:sp>
      <p:pic>
        <p:nvPicPr>
          <p:cNvPr id="185" name="Google Shape;185;p30"/>
          <p:cNvPicPr preferRelativeResize="0"/>
          <p:nvPr/>
        </p:nvPicPr>
        <p:blipFill>
          <a:blip r:embed="rId3">
            <a:alphaModFix/>
          </a:blip>
          <a:stretch>
            <a:fillRect/>
          </a:stretch>
        </p:blipFill>
        <p:spPr>
          <a:xfrm>
            <a:off x="6542045" y="1121375"/>
            <a:ext cx="1546324" cy="1546324"/>
          </a:xfrm>
          <a:prstGeom prst="rect">
            <a:avLst/>
          </a:prstGeom>
          <a:noFill/>
          <a:ln>
            <a:noFill/>
          </a:ln>
        </p:spPr>
      </p:pic>
      <p:pic>
        <p:nvPicPr>
          <p:cNvPr id="186" name="Google Shape;186;p30"/>
          <p:cNvPicPr preferRelativeResize="0"/>
          <p:nvPr/>
        </p:nvPicPr>
        <p:blipFill>
          <a:blip r:embed="rId4">
            <a:alphaModFix/>
          </a:blip>
          <a:stretch>
            <a:fillRect/>
          </a:stretch>
        </p:blipFill>
        <p:spPr>
          <a:xfrm>
            <a:off x="3984625" y="1201346"/>
            <a:ext cx="1546324" cy="1546324"/>
          </a:xfrm>
          <a:prstGeom prst="rect">
            <a:avLst/>
          </a:prstGeom>
          <a:noFill/>
          <a:ln>
            <a:noFill/>
          </a:ln>
        </p:spPr>
      </p:pic>
      <p:sp>
        <p:nvSpPr>
          <p:cNvPr id="187" name="Google Shape;187;p30"/>
          <p:cNvSpPr/>
          <p:nvPr/>
        </p:nvSpPr>
        <p:spPr>
          <a:xfrm flipH="1">
            <a:off x="3787875" y="1024550"/>
            <a:ext cx="1498500" cy="370500"/>
          </a:xfrm>
          <a:prstGeom prst="uturnArrow">
            <a:avLst>
              <a:gd fmla="val 25000" name="adj1"/>
              <a:gd fmla="val 25000" name="adj2"/>
              <a:gd fmla="val 25000" name="adj3"/>
              <a:gd fmla="val 43750" name="adj4"/>
              <a:gd fmla="val 75000" name="adj5"/>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8" name="Google Shape;188;p30"/>
          <p:cNvPicPr preferRelativeResize="0"/>
          <p:nvPr/>
        </p:nvPicPr>
        <p:blipFill>
          <a:blip r:embed="rId5">
            <a:alphaModFix/>
          </a:blip>
          <a:stretch>
            <a:fillRect/>
          </a:stretch>
        </p:blipFill>
        <p:spPr>
          <a:xfrm>
            <a:off x="1040987" y="971899"/>
            <a:ext cx="1775775" cy="1775775"/>
          </a:xfrm>
          <a:prstGeom prst="rect">
            <a:avLst/>
          </a:prstGeom>
          <a:noFill/>
          <a:ln>
            <a:noFill/>
          </a:ln>
        </p:spPr>
      </p:pic>
      <p:sp>
        <p:nvSpPr>
          <p:cNvPr id="189" name="Google Shape;189;p30"/>
          <p:cNvSpPr txBox="1"/>
          <p:nvPr/>
        </p:nvSpPr>
        <p:spPr>
          <a:xfrm>
            <a:off x="3704800" y="3322100"/>
            <a:ext cx="18726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retry</a:t>
            </a:r>
            <a:br>
              <a:rPr lang="nl" sz="2000">
                <a:solidFill>
                  <a:schemeClr val="lt1"/>
                </a:solidFill>
                <a:latin typeface="Cinzel Decorative"/>
                <a:ea typeface="Cinzel Decorative"/>
                <a:cs typeface="Cinzel Decorative"/>
                <a:sym typeface="Cinzel Decorative"/>
              </a:rPr>
            </a:br>
            <a:r>
              <a:rPr lang="nl" sz="2000">
                <a:solidFill>
                  <a:schemeClr val="lt1"/>
                </a:solidFill>
                <a:latin typeface="Cinzel Decorative"/>
                <a:ea typeface="Cinzel Decorative"/>
                <a:cs typeface="Cinzel Decorative"/>
                <a:sym typeface="Cinzel Decorative"/>
              </a:rPr>
              <a:t>(manually)</a:t>
            </a:r>
            <a:endParaRPr sz="2000">
              <a:solidFill>
                <a:schemeClr val="lt1"/>
              </a:solidFill>
              <a:latin typeface="Cinzel Decorative"/>
              <a:ea typeface="Cinzel Decorative"/>
              <a:cs typeface="Cinzel Decorative"/>
              <a:sym typeface="Cinzel Decorative"/>
            </a:endParaRPr>
          </a:p>
        </p:txBody>
      </p:sp>
      <p:sp>
        <p:nvSpPr>
          <p:cNvPr id="190" name="Google Shape;190;p30"/>
          <p:cNvSpPr txBox="1"/>
          <p:nvPr/>
        </p:nvSpPr>
        <p:spPr>
          <a:xfrm>
            <a:off x="992550" y="3322100"/>
            <a:ext cx="18726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reconsider</a:t>
            </a:r>
            <a:endParaRPr sz="2000">
              <a:solidFill>
                <a:schemeClr val="lt1"/>
              </a:solidFill>
              <a:latin typeface="Cinzel Decorative"/>
              <a:ea typeface="Cinzel Decorative"/>
              <a:cs typeface="Cinzel Decorative"/>
              <a:sym typeface="Cinzel Decorative"/>
            </a:endParaRPr>
          </a:p>
        </p:txBody>
      </p:sp>
      <p:sp>
        <p:nvSpPr>
          <p:cNvPr id="191" name="Google Shape;191;p30"/>
          <p:cNvSpPr txBox="1"/>
          <p:nvPr/>
        </p:nvSpPr>
        <p:spPr>
          <a:xfrm>
            <a:off x="6156575" y="3322100"/>
            <a:ext cx="22854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remove/log</a:t>
            </a:r>
            <a:endParaRPr sz="2000">
              <a:solidFill>
                <a:schemeClr val="lt1"/>
              </a:solidFill>
              <a:latin typeface="Cinzel Decorative"/>
              <a:ea typeface="Cinzel Decorative"/>
              <a:cs typeface="Cinzel Decorative"/>
              <a:sym typeface="Cinzel Decorativ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mt="80000"/>
          </a:blip>
          <a:stretch>
            <a:fillRect/>
          </a:stretch>
        </p:blipFill>
        <p:spPr>
          <a:xfrm>
            <a:off x="0" y="-1238250"/>
            <a:ext cx="9144000" cy="9144000"/>
          </a:xfrm>
          <a:prstGeom prst="rect">
            <a:avLst/>
          </a:prstGeom>
          <a:noFill/>
          <a:ln>
            <a:noFill/>
          </a:ln>
        </p:spPr>
      </p:pic>
      <p:sp>
        <p:nvSpPr>
          <p:cNvPr id="197" name="Google Shape;197;p31"/>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nl">
                <a:latin typeface="Cinzel Decorative"/>
                <a:ea typeface="Cinzel Decorative"/>
                <a:cs typeface="Cinzel Decorative"/>
                <a:sym typeface="Cinzel Decorative"/>
              </a:rPr>
              <a:t>II.</a:t>
            </a:r>
            <a:endParaRPr>
              <a:latin typeface="Cinzel Decorative"/>
              <a:ea typeface="Cinzel Decorative"/>
              <a:cs typeface="Cinzel Decorative"/>
              <a:sym typeface="Cinzel Decorative"/>
            </a:endParaRPr>
          </a:p>
        </p:txBody>
      </p:sp>
      <p:sp>
        <p:nvSpPr>
          <p:cNvPr id="198" name="Google Shape;198;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nl" sz="3000">
                <a:solidFill>
                  <a:schemeClr val="dk1"/>
                </a:solidFill>
                <a:latin typeface="Spectral"/>
                <a:ea typeface="Spectral"/>
                <a:cs typeface="Spectral"/>
                <a:sym typeface="Spectral"/>
              </a:rPr>
              <a:t>Giants</a:t>
            </a:r>
            <a:endParaRPr i="1" sz="3000">
              <a:solidFill>
                <a:schemeClr val="dk1"/>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title="Dream Event Driven Part 1.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204" name="Google Shape;204;p3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205" name="Google Shape;205;p32"/>
          <p:cNvPicPr preferRelativeResize="0"/>
          <p:nvPr/>
        </p:nvPicPr>
        <p:blipFill>
          <a:blip r:embed="rId3">
            <a:alphaModFix/>
          </a:blip>
          <a:stretch>
            <a:fillRect/>
          </a:stretch>
        </p:blipFill>
        <p:spPr>
          <a:xfrm>
            <a:off x="0" y="-595350"/>
            <a:ext cx="9144000" cy="914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3"/>
          <p:cNvPicPr preferRelativeResize="0"/>
          <p:nvPr/>
        </p:nvPicPr>
        <p:blipFill>
          <a:blip r:embed="rId3">
            <a:alphaModFix/>
          </a:blip>
          <a:stretch>
            <a:fillRect/>
          </a:stretch>
        </p:blipFill>
        <p:spPr>
          <a:xfrm>
            <a:off x="152400" y="152400"/>
            <a:ext cx="8839201" cy="4492854"/>
          </a:xfrm>
          <a:prstGeom prst="rect">
            <a:avLst/>
          </a:prstGeom>
          <a:noFill/>
          <a:ln>
            <a:noFill/>
          </a:ln>
        </p:spPr>
      </p:pic>
      <p:sp>
        <p:nvSpPr>
          <p:cNvPr id="211" name="Google Shape;211;p33"/>
          <p:cNvSpPr txBox="1"/>
          <p:nvPr/>
        </p:nvSpPr>
        <p:spPr>
          <a:xfrm>
            <a:off x="573225" y="279550"/>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152400" y="152400"/>
            <a:ext cx="8839201" cy="4492854"/>
          </a:xfrm>
          <a:prstGeom prst="rect">
            <a:avLst/>
          </a:prstGeom>
          <a:noFill/>
          <a:ln>
            <a:noFill/>
          </a:ln>
        </p:spPr>
      </p:pic>
      <p:sp>
        <p:nvSpPr>
          <p:cNvPr id="217" name="Google Shape;217;p34"/>
          <p:cNvSpPr txBox="1"/>
          <p:nvPr/>
        </p:nvSpPr>
        <p:spPr>
          <a:xfrm>
            <a:off x="573225" y="279550"/>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5"/>
          <p:cNvPicPr preferRelativeResize="0"/>
          <p:nvPr/>
        </p:nvPicPr>
        <p:blipFill rotWithShape="1">
          <a:blip r:embed="rId3">
            <a:alphaModFix/>
          </a:blip>
          <a:srcRect b="0" l="0" r="22063" t="0"/>
          <a:stretch/>
        </p:blipFill>
        <p:spPr>
          <a:xfrm>
            <a:off x="2421725" y="714375"/>
            <a:ext cx="6502601" cy="3714750"/>
          </a:xfrm>
          <a:prstGeom prst="rect">
            <a:avLst/>
          </a:prstGeom>
          <a:noFill/>
          <a:ln>
            <a:noFill/>
          </a:ln>
        </p:spPr>
      </p:pic>
      <p:sp>
        <p:nvSpPr>
          <p:cNvPr id="223" name="Google Shape;223;p35"/>
          <p:cNvSpPr txBox="1"/>
          <p:nvPr/>
        </p:nvSpPr>
        <p:spPr>
          <a:xfrm rot="-5400000">
            <a:off x="6533300" y="2384100"/>
            <a:ext cx="4882500" cy="2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sz="1100" u="sng">
                <a:solidFill>
                  <a:schemeClr val="dk2"/>
                </a:solidFill>
                <a:hlinkClick r:id="rId4">
                  <a:extLst>
                    <a:ext uri="{A12FA001-AC4F-418D-AE19-62706E023703}">
                      <ahyp:hlinkClr val="tx"/>
                    </a:ext>
                  </a:extLst>
                </a:hlinkClick>
              </a:rPr>
              <a:t>https://stackoverflow.com/questions/55487615/service-bus-explorer</a:t>
            </a:r>
            <a:endParaRPr sz="1100" u="sng">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224" name="Google Shape;224;p35"/>
          <p:cNvPicPr preferRelativeResize="0"/>
          <p:nvPr/>
        </p:nvPicPr>
        <p:blipFill>
          <a:blip r:embed="rId5">
            <a:alphaModFix/>
          </a:blip>
          <a:stretch>
            <a:fillRect/>
          </a:stretch>
        </p:blipFill>
        <p:spPr>
          <a:xfrm>
            <a:off x="144613" y="1502425"/>
            <a:ext cx="2143125" cy="199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6"/>
          <p:cNvPicPr preferRelativeResize="0"/>
          <p:nvPr/>
        </p:nvPicPr>
        <p:blipFill>
          <a:blip r:embed="rId3">
            <a:alphaModFix/>
          </a:blip>
          <a:stretch>
            <a:fillRect/>
          </a:stretch>
        </p:blipFill>
        <p:spPr>
          <a:xfrm>
            <a:off x="152400" y="152400"/>
            <a:ext cx="8839201" cy="4492854"/>
          </a:xfrm>
          <a:prstGeom prst="rect">
            <a:avLst/>
          </a:prstGeom>
          <a:noFill/>
          <a:ln>
            <a:noFill/>
          </a:ln>
        </p:spPr>
      </p:pic>
      <p:sp>
        <p:nvSpPr>
          <p:cNvPr id="230" name="Google Shape;230;p36"/>
          <p:cNvSpPr txBox="1"/>
          <p:nvPr/>
        </p:nvSpPr>
        <p:spPr>
          <a:xfrm>
            <a:off x="573225" y="279550"/>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7"/>
          <p:cNvPicPr preferRelativeResize="0"/>
          <p:nvPr/>
        </p:nvPicPr>
        <p:blipFill>
          <a:blip r:embed="rId3">
            <a:alphaModFix/>
          </a:blip>
          <a:stretch>
            <a:fillRect/>
          </a:stretch>
        </p:blipFill>
        <p:spPr>
          <a:xfrm>
            <a:off x="764150" y="152400"/>
            <a:ext cx="7615692" cy="4838699"/>
          </a:xfrm>
          <a:prstGeom prst="rect">
            <a:avLst/>
          </a:prstGeom>
          <a:noFill/>
          <a:ln>
            <a:noFill/>
          </a:ln>
        </p:spPr>
      </p:pic>
      <p:sp>
        <p:nvSpPr>
          <p:cNvPr id="236" name="Google Shape;236;p37"/>
          <p:cNvSpPr txBox="1"/>
          <p:nvPr/>
        </p:nvSpPr>
        <p:spPr>
          <a:xfrm>
            <a:off x="1068825" y="1190350"/>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
        <p:nvSpPr>
          <p:cNvPr id="237" name="Google Shape;237;p37"/>
          <p:cNvSpPr txBox="1"/>
          <p:nvPr/>
        </p:nvSpPr>
        <p:spPr>
          <a:xfrm>
            <a:off x="5556875" y="342325"/>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
        <p:nvSpPr>
          <p:cNvPr id="238" name="Google Shape;238;p37"/>
          <p:cNvSpPr txBox="1"/>
          <p:nvPr/>
        </p:nvSpPr>
        <p:spPr>
          <a:xfrm>
            <a:off x="5557775" y="863725"/>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8"/>
          <p:cNvPicPr preferRelativeResize="0"/>
          <p:nvPr/>
        </p:nvPicPr>
        <p:blipFill rotWithShape="1">
          <a:blip r:embed="rId3">
            <a:alphaModFix/>
          </a:blip>
          <a:srcRect b="0" l="0" r="40592" t="0"/>
          <a:stretch/>
        </p:blipFill>
        <p:spPr>
          <a:xfrm>
            <a:off x="362700" y="1816600"/>
            <a:ext cx="8418600" cy="1510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504825" y="1243013"/>
            <a:ext cx="8134350" cy="265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152400" y="152400"/>
            <a:ext cx="8839201" cy="4492854"/>
          </a:xfrm>
          <a:prstGeom prst="rect">
            <a:avLst/>
          </a:prstGeom>
          <a:noFill/>
          <a:ln>
            <a:noFill/>
          </a:ln>
        </p:spPr>
      </p:pic>
      <p:sp>
        <p:nvSpPr>
          <p:cNvPr id="254" name="Google Shape;254;p40"/>
          <p:cNvSpPr txBox="1"/>
          <p:nvPr/>
        </p:nvSpPr>
        <p:spPr>
          <a:xfrm>
            <a:off x="573225" y="279550"/>
            <a:ext cx="892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000">
                <a:solidFill>
                  <a:schemeClr val="dk1"/>
                </a:solidFill>
              </a:rPr>
              <a:t>1MB</a:t>
            </a:r>
            <a:endParaRPr sz="2000">
              <a:solidFill>
                <a:schemeClr val="dk1"/>
              </a:solidFill>
            </a:endParaRPr>
          </a:p>
        </p:txBody>
      </p:sp>
      <p:sp>
        <p:nvSpPr>
          <p:cNvPr id="255" name="Google Shape;255;p40"/>
          <p:cNvSpPr txBox="1"/>
          <p:nvPr/>
        </p:nvSpPr>
        <p:spPr>
          <a:xfrm>
            <a:off x="5666325" y="737525"/>
            <a:ext cx="977700" cy="59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nl" sz="4600">
                <a:solidFill>
                  <a:srgbClr val="00FF00"/>
                </a:solidFill>
              </a:rPr>
              <a:t>✓</a:t>
            </a:r>
            <a:endParaRPr sz="4600">
              <a:solidFill>
                <a:srgbClr val="00FF00"/>
              </a:solidFill>
            </a:endParaRPr>
          </a:p>
        </p:txBody>
      </p:sp>
      <p:sp>
        <p:nvSpPr>
          <p:cNvPr id="256" name="Google Shape;256;p40"/>
          <p:cNvSpPr txBox="1"/>
          <p:nvPr/>
        </p:nvSpPr>
        <p:spPr>
          <a:xfrm>
            <a:off x="5666325" y="2571750"/>
            <a:ext cx="977700" cy="59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nl" sz="4600">
                <a:solidFill>
                  <a:srgbClr val="00FF00"/>
                </a:solidFill>
              </a:rPr>
              <a:t>✓</a:t>
            </a:r>
            <a:endParaRPr sz="4600">
              <a:solidFill>
                <a:srgbClr val="00FF00"/>
              </a:solidFill>
            </a:endParaRPr>
          </a:p>
        </p:txBody>
      </p:sp>
      <p:sp>
        <p:nvSpPr>
          <p:cNvPr id="257" name="Google Shape;257;p40"/>
          <p:cNvSpPr/>
          <p:nvPr/>
        </p:nvSpPr>
        <p:spPr>
          <a:xfrm rot="5400000">
            <a:off x="3540950" y="3128600"/>
            <a:ext cx="552600" cy="372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152400" y="152400"/>
            <a:ext cx="8839199" cy="46435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9" name="Google Shape;69;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0" y="-381000"/>
            <a:ext cx="9144000" cy="914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2"/>
          <p:cNvPicPr preferRelativeResize="0"/>
          <p:nvPr/>
        </p:nvPicPr>
        <p:blipFill>
          <a:blip r:embed="rId3">
            <a:alphaModFix/>
          </a:blip>
          <a:stretch>
            <a:fillRect/>
          </a:stretch>
        </p:blipFill>
        <p:spPr>
          <a:xfrm>
            <a:off x="640550" y="118725"/>
            <a:ext cx="7862888"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676913" y="152400"/>
            <a:ext cx="7790167"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4031175" y="3280000"/>
            <a:ext cx="11658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Claim Checks</a:t>
            </a:r>
            <a:endParaRPr sz="2000">
              <a:solidFill>
                <a:schemeClr val="lt1"/>
              </a:solidFill>
              <a:latin typeface="Cinzel Decorative"/>
              <a:ea typeface="Cinzel Decorative"/>
              <a:cs typeface="Cinzel Decorative"/>
              <a:sym typeface="Cinzel Decorative"/>
            </a:endParaRPr>
          </a:p>
        </p:txBody>
      </p:sp>
      <p:sp>
        <p:nvSpPr>
          <p:cNvPr id="278" name="Google Shape;278;p44"/>
          <p:cNvSpPr txBox="1"/>
          <p:nvPr/>
        </p:nvSpPr>
        <p:spPr>
          <a:xfrm>
            <a:off x="1274275" y="3322100"/>
            <a:ext cx="13092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Config</a:t>
            </a:r>
            <a:endParaRPr sz="2000">
              <a:solidFill>
                <a:schemeClr val="lt1"/>
              </a:solidFill>
              <a:latin typeface="Cinzel Decorative"/>
              <a:ea typeface="Cinzel Decorative"/>
              <a:cs typeface="Cinzel Decorative"/>
              <a:sym typeface="Cinzel Decorative"/>
            </a:endParaRPr>
          </a:p>
        </p:txBody>
      </p:sp>
      <p:sp>
        <p:nvSpPr>
          <p:cNvPr id="279" name="Google Shape;279;p44"/>
          <p:cNvSpPr txBox="1"/>
          <p:nvPr/>
        </p:nvSpPr>
        <p:spPr>
          <a:xfrm>
            <a:off x="6156575" y="3322100"/>
            <a:ext cx="22854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concurrency</a:t>
            </a:r>
            <a:endParaRPr sz="2000">
              <a:solidFill>
                <a:schemeClr val="lt1"/>
              </a:solidFill>
              <a:latin typeface="Cinzel Decorative"/>
              <a:ea typeface="Cinzel Decorative"/>
              <a:cs typeface="Cinzel Decorative"/>
              <a:sym typeface="Cinzel Decorative"/>
            </a:endParaRPr>
          </a:p>
        </p:txBody>
      </p:sp>
      <p:pic>
        <p:nvPicPr>
          <p:cNvPr id="280" name="Google Shape;280;p44"/>
          <p:cNvPicPr preferRelativeResize="0"/>
          <p:nvPr/>
        </p:nvPicPr>
        <p:blipFill>
          <a:blip r:embed="rId3">
            <a:alphaModFix/>
          </a:blip>
          <a:stretch>
            <a:fillRect/>
          </a:stretch>
        </p:blipFill>
        <p:spPr>
          <a:xfrm>
            <a:off x="6572175" y="1292650"/>
            <a:ext cx="1454200" cy="1454200"/>
          </a:xfrm>
          <a:prstGeom prst="rect">
            <a:avLst/>
          </a:prstGeom>
          <a:noFill/>
          <a:ln>
            <a:noFill/>
          </a:ln>
        </p:spPr>
      </p:pic>
      <p:sp>
        <p:nvSpPr>
          <p:cNvPr id="281" name="Google Shape;281;p44"/>
          <p:cNvSpPr txBox="1"/>
          <p:nvPr/>
        </p:nvSpPr>
        <p:spPr>
          <a:xfrm rot="-5400000">
            <a:off x="7585550" y="2420250"/>
            <a:ext cx="2651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chemeClr val="dk2"/>
                </a:solidFill>
              </a:rPr>
              <a:t>https://thenounproject.com/</a:t>
            </a:r>
            <a:endParaRPr sz="1500">
              <a:solidFill>
                <a:schemeClr val="dk2"/>
              </a:solidFill>
            </a:endParaRPr>
          </a:p>
        </p:txBody>
      </p:sp>
      <p:pic>
        <p:nvPicPr>
          <p:cNvPr id="282" name="Google Shape;282;p44"/>
          <p:cNvPicPr preferRelativeResize="0"/>
          <p:nvPr/>
        </p:nvPicPr>
        <p:blipFill>
          <a:blip r:embed="rId4">
            <a:alphaModFix/>
          </a:blip>
          <a:stretch>
            <a:fillRect/>
          </a:stretch>
        </p:blipFill>
        <p:spPr>
          <a:xfrm>
            <a:off x="3886976" y="1292650"/>
            <a:ext cx="1454200" cy="1454200"/>
          </a:xfrm>
          <a:prstGeom prst="rect">
            <a:avLst/>
          </a:prstGeom>
          <a:noFill/>
          <a:ln>
            <a:noFill/>
          </a:ln>
        </p:spPr>
      </p:pic>
      <p:pic>
        <p:nvPicPr>
          <p:cNvPr id="283" name="Google Shape;283;p44"/>
          <p:cNvPicPr preferRelativeResize="0"/>
          <p:nvPr/>
        </p:nvPicPr>
        <p:blipFill>
          <a:blip r:embed="rId5">
            <a:alphaModFix/>
          </a:blip>
          <a:stretch>
            <a:fillRect/>
          </a:stretch>
        </p:blipFill>
        <p:spPr>
          <a:xfrm>
            <a:off x="1201775" y="1292650"/>
            <a:ext cx="1454200" cy="1454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5"/>
          <p:cNvPicPr preferRelativeResize="0"/>
          <p:nvPr/>
        </p:nvPicPr>
        <p:blipFill>
          <a:blip r:embed="rId3">
            <a:alphaModFix amt="80000"/>
          </a:blip>
          <a:stretch>
            <a:fillRect/>
          </a:stretch>
        </p:blipFill>
        <p:spPr>
          <a:xfrm>
            <a:off x="-533401" y="-990601"/>
            <a:ext cx="9715500" cy="9715500"/>
          </a:xfrm>
          <a:prstGeom prst="rect">
            <a:avLst/>
          </a:prstGeom>
          <a:noFill/>
          <a:ln>
            <a:noFill/>
          </a:ln>
          <a:effectLst>
            <a:reflection blurRad="0" dir="5400000" dist="38100" endA="0" endPos="30000" fadeDir="5400012" kx="0" rotWithShape="0" algn="bl" stA="0" stPos="0" sy="-100000" ky="0"/>
          </a:effectLst>
        </p:spPr>
      </p:pic>
      <p:sp>
        <p:nvSpPr>
          <p:cNvPr id="289" name="Google Shape;289;p45"/>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nl">
                <a:latin typeface="Cinzel Decorative"/>
                <a:ea typeface="Cinzel Decorative"/>
                <a:cs typeface="Cinzel Decorative"/>
                <a:sym typeface="Cinzel Decorative"/>
              </a:rPr>
              <a:t>II</a:t>
            </a:r>
            <a:r>
              <a:rPr lang="nl">
                <a:latin typeface="Cinzel Decorative"/>
                <a:ea typeface="Cinzel Decorative"/>
                <a:cs typeface="Cinzel Decorative"/>
                <a:sym typeface="Cinzel Decorative"/>
              </a:rPr>
              <a:t>I.</a:t>
            </a:r>
            <a:endParaRPr>
              <a:latin typeface="Cinzel Decorative"/>
              <a:ea typeface="Cinzel Decorative"/>
              <a:cs typeface="Cinzel Decorative"/>
              <a:sym typeface="Cinzel Decorative"/>
            </a:endParaRPr>
          </a:p>
        </p:txBody>
      </p:sp>
      <p:sp>
        <p:nvSpPr>
          <p:cNvPr id="290" name="Google Shape;290;p4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nl" sz="3000">
                <a:solidFill>
                  <a:schemeClr val="dk1"/>
                </a:solidFill>
                <a:latin typeface="Spectral"/>
                <a:ea typeface="Spectral"/>
                <a:cs typeface="Spectral"/>
                <a:sym typeface="Spectral"/>
              </a:rPr>
              <a:t>Shapeshifters</a:t>
            </a:r>
            <a:endParaRPr i="1" sz="3000">
              <a:solidFill>
                <a:schemeClr val="dk1"/>
              </a:solidFill>
              <a:latin typeface="Spectral"/>
              <a:ea typeface="Spectral"/>
              <a:cs typeface="Spectral"/>
              <a:sym typeface="Spectr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6"/>
          <p:cNvPicPr preferRelativeResize="0"/>
          <p:nvPr/>
        </p:nvPicPr>
        <p:blipFill>
          <a:blip r:embed="rId3">
            <a:alphaModFix/>
          </a:blip>
          <a:stretch>
            <a:fillRect/>
          </a:stretch>
        </p:blipFill>
        <p:spPr>
          <a:xfrm>
            <a:off x="0" y="-125400"/>
            <a:ext cx="9144000" cy="609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301" name="Google Shape;301;p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302" name="Google Shape;302;p47"/>
          <p:cNvPicPr preferRelativeResize="0"/>
          <p:nvPr/>
        </p:nvPicPr>
        <p:blipFill>
          <a:blip r:embed="rId3">
            <a:alphaModFix/>
          </a:blip>
          <a:stretch>
            <a:fillRect/>
          </a:stretch>
        </p:blipFill>
        <p:spPr>
          <a:xfrm>
            <a:off x="0" y="-936500"/>
            <a:ext cx="9144000" cy="6102096"/>
          </a:xfrm>
          <a:prstGeom prst="rect">
            <a:avLst/>
          </a:prstGeom>
          <a:noFill/>
          <a:ln>
            <a:noFill/>
          </a:ln>
        </p:spPr>
      </p:pic>
      <p:sp>
        <p:nvSpPr>
          <p:cNvPr id="303" name="Google Shape;303;p47"/>
          <p:cNvSpPr txBox="1"/>
          <p:nvPr/>
        </p:nvSpPr>
        <p:spPr>
          <a:xfrm rot="-5400000">
            <a:off x="5263025" y="1141300"/>
            <a:ext cx="7517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000">
                <a:solidFill>
                  <a:schemeClr val="dk2"/>
                </a:solidFill>
              </a:rPr>
              <a:t>https://www.baranidesign.com/weather-sensor-gallery/ajqf9yet70uib5bdatlbyw7tdkvchf</a:t>
            </a:r>
            <a:endParaRPr sz="10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a:off x="152400" y="703788"/>
            <a:ext cx="8839202" cy="34311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152400" y="1310113"/>
            <a:ext cx="8839200" cy="2523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nl"/>
              <a:t>&lt;code&gt;</a:t>
            </a:r>
            <a:endParaRPr/>
          </a:p>
        </p:txBody>
      </p:sp>
      <p:sp>
        <p:nvSpPr>
          <p:cNvPr id="319" name="Google Shape;319;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nvSpPr>
        <p:spPr>
          <a:xfrm>
            <a:off x="3458700" y="3280000"/>
            <a:ext cx="23421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prefer</a:t>
            </a:r>
            <a:endParaRPr sz="2000">
              <a:solidFill>
                <a:schemeClr val="lt1"/>
              </a:solidFill>
              <a:latin typeface="Cinzel Decorative"/>
              <a:ea typeface="Cinzel Decorative"/>
              <a:cs typeface="Cinzel Decorative"/>
              <a:sym typeface="Cinzel Decorative"/>
            </a:endParaRPr>
          </a:p>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non-breaking</a:t>
            </a:r>
            <a:endParaRPr sz="2000">
              <a:solidFill>
                <a:schemeClr val="lt1"/>
              </a:solidFill>
              <a:latin typeface="Cinzel Decorative"/>
              <a:ea typeface="Cinzel Decorative"/>
              <a:cs typeface="Cinzel Decorative"/>
              <a:sym typeface="Cinzel Decorative"/>
            </a:endParaRPr>
          </a:p>
        </p:txBody>
      </p:sp>
      <p:sp>
        <p:nvSpPr>
          <p:cNvPr id="325" name="Google Shape;325;p51"/>
          <p:cNvSpPr txBox="1"/>
          <p:nvPr/>
        </p:nvSpPr>
        <p:spPr>
          <a:xfrm>
            <a:off x="600825" y="3280000"/>
            <a:ext cx="22854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do versioning</a:t>
            </a:r>
            <a:endParaRPr sz="2000">
              <a:solidFill>
                <a:schemeClr val="lt1"/>
              </a:solidFill>
              <a:latin typeface="Cinzel Decorative"/>
              <a:ea typeface="Cinzel Decorative"/>
              <a:cs typeface="Cinzel Decorative"/>
              <a:sym typeface="Cinzel Decorative"/>
            </a:endParaRPr>
          </a:p>
        </p:txBody>
      </p:sp>
      <p:sp>
        <p:nvSpPr>
          <p:cNvPr id="326" name="Google Shape;326;p51"/>
          <p:cNvSpPr txBox="1"/>
          <p:nvPr/>
        </p:nvSpPr>
        <p:spPr>
          <a:xfrm>
            <a:off x="6373275" y="3280000"/>
            <a:ext cx="2285400" cy="8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beware of old</a:t>
            </a:r>
            <a:endParaRPr sz="2000">
              <a:solidFill>
                <a:schemeClr val="lt1"/>
              </a:solidFill>
              <a:latin typeface="Cinzel Decorative"/>
              <a:ea typeface="Cinzel Decorative"/>
              <a:cs typeface="Cinzel Decorative"/>
              <a:sym typeface="Cinzel Decorative"/>
            </a:endParaRPr>
          </a:p>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version(s)</a:t>
            </a:r>
            <a:endParaRPr sz="2000">
              <a:solidFill>
                <a:schemeClr val="lt1"/>
              </a:solidFill>
              <a:latin typeface="Cinzel Decorative"/>
              <a:ea typeface="Cinzel Decorative"/>
              <a:cs typeface="Cinzel Decorative"/>
              <a:sym typeface="Cinzel Decorative"/>
            </a:endParaRPr>
          </a:p>
        </p:txBody>
      </p:sp>
      <p:pic>
        <p:nvPicPr>
          <p:cNvPr id="327" name="Google Shape;327;p51"/>
          <p:cNvPicPr preferRelativeResize="0"/>
          <p:nvPr/>
        </p:nvPicPr>
        <p:blipFill>
          <a:blip r:embed="rId3">
            <a:alphaModFix/>
          </a:blip>
          <a:stretch>
            <a:fillRect/>
          </a:stretch>
        </p:blipFill>
        <p:spPr>
          <a:xfrm>
            <a:off x="572475" y="937900"/>
            <a:ext cx="2342100" cy="2342100"/>
          </a:xfrm>
          <a:prstGeom prst="rect">
            <a:avLst/>
          </a:prstGeom>
          <a:noFill/>
          <a:ln>
            <a:noFill/>
          </a:ln>
        </p:spPr>
      </p:pic>
      <p:pic>
        <p:nvPicPr>
          <p:cNvPr id="328" name="Google Shape;328;p51"/>
          <p:cNvPicPr preferRelativeResize="0"/>
          <p:nvPr/>
        </p:nvPicPr>
        <p:blipFill>
          <a:blip r:embed="rId4">
            <a:alphaModFix/>
          </a:blip>
          <a:stretch>
            <a:fillRect/>
          </a:stretch>
        </p:blipFill>
        <p:spPr>
          <a:xfrm>
            <a:off x="3741038" y="1053175"/>
            <a:ext cx="1661925" cy="1661925"/>
          </a:xfrm>
          <a:prstGeom prst="rect">
            <a:avLst/>
          </a:prstGeom>
          <a:noFill/>
          <a:ln>
            <a:noFill/>
          </a:ln>
        </p:spPr>
      </p:pic>
      <p:pic>
        <p:nvPicPr>
          <p:cNvPr id="329" name="Google Shape;329;p51"/>
          <p:cNvPicPr preferRelativeResize="0"/>
          <p:nvPr/>
        </p:nvPicPr>
        <p:blipFill>
          <a:blip r:embed="rId5">
            <a:alphaModFix/>
          </a:blip>
          <a:stretch>
            <a:fillRect/>
          </a:stretch>
        </p:blipFill>
        <p:spPr>
          <a:xfrm>
            <a:off x="6542325" y="910487"/>
            <a:ext cx="1947300" cy="194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654050" y="152400"/>
            <a:ext cx="7835900" cy="4838700"/>
          </a:xfrm>
          <a:prstGeom prst="rect">
            <a:avLst/>
          </a:prstGeom>
          <a:noFill/>
          <a:ln>
            <a:noFill/>
          </a:ln>
        </p:spPr>
      </p:pic>
      <p:pic>
        <p:nvPicPr>
          <p:cNvPr id="76" name="Google Shape;76;p16"/>
          <p:cNvPicPr preferRelativeResize="0"/>
          <p:nvPr/>
        </p:nvPicPr>
        <p:blipFill>
          <a:blip r:embed="rId4">
            <a:alphaModFix/>
          </a:blip>
          <a:stretch>
            <a:fillRect/>
          </a:stretch>
        </p:blipFill>
        <p:spPr>
          <a:xfrm>
            <a:off x="7264423" y="362850"/>
            <a:ext cx="1178199" cy="11781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35" name="Google Shape;335;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36" name="Google Shape;336;p52"/>
          <p:cNvPicPr preferRelativeResize="0"/>
          <p:nvPr/>
        </p:nvPicPr>
        <p:blipFill>
          <a:blip r:embed="rId3">
            <a:alphaModFix/>
          </a:blip>
          <a:stretch>
            <a:fillRect/>
          </a:stretch>
        </p:blipFill>
        <p:spPr>
          <a:xfrm>
            <a:off x="0" y="-381000"/>
            <a:ext cx="9144000" cy="914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3"/>
          <p:cNvPicPr preferRelativeResize="0"/>
          <p:nvPr/>
        </p:nvPicPr>
        <p:blipFill rotWithShape="1">
          <a:blip r:embed="rId3">
            <a:alphaModFix/>
          </a:blip>
          <a:srcRect b="0" l="19061" r="23001" t="0"/>
          <a:stretch/>
        </p:blipFill>
        <p:spPr>
          <a:xfrm>
            <a:off x="0" y="0"/>
            <a:ext cx="2980050" cy="5143501"/>
          </a:xfrm>
          <a:prstGeom prst="rect">
            <a:avLst/>
          </a:prstGeom>
          <a:noFill/>
          <a:ln>
            <a:noFill/>
          </a:ln>
        </p:spPr>
      </p:pic>
      <p:pic>
        <p:nvPicPr>
          <p:cNvPr id="342" name="Google Shape;342;p53"/>
          <p:cNvPicPr preferRelativeResize="0"/>
          <p:nvPr/>
        </p:nvPicPr>
        <p:blipFill rotWithShape="1">
          <a:blip r:embed="rId4">
            <a:alphaModFix/>
          </a:blip>
          <a:srcRect b="0" l="11534" r="29433" t="0"/>
          <a:stretch/>
        </p:blipFill>
        <p:spPr>
          <a:xfrm>
            <a:off x="6107650" y="0"/>
            <a:ext cx="3036349" cy="5143501"/>
          </a:xfrm>
          <a:prstGeom prst="rect">
            <a:avLst/>
          </a:prstGeom>
          <a:noFill/>
          <a:ln>
            <a:noFill/>
          </a:ln>
        </p:spPr>
      </p:pic>
      <p:pic>
        <p:nvPicPr>
          <p:cNvPr id="343" name="Google Shape;343;p53"/>
          <p:cNvPicPr preferRelativeResize="0"/>
          <p:nvPr/>
        </p:nvPicPr>
        <p:blipFill rotWithShape="1">
          <a:blip r:embed="rId5">
            <a:alphaModFix/>
          </a:blip>
          <a:srcRect b="0" l="9680" r="29514" t="0"/>
          <a:stretch/>
        </p:blipFill>
        <p:spPr>
          <a:xfrm>
            <a:off x="2980050" y="0"/>
            <a:ext cx="3127601"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54"/>
          <p:cNvPicPr preferRelativeResize="0"/>
          <p:nvPr/>
        </p:nvPicPr>
        <p:blipFill>
          <a:blip r:embed="rId3">
            <a:alphaModFix/>
          </a:blip>
          <a:stretch>
            <a:fillRect/>
          </a:stretch>
        </p:blipFill>
        <p:spPr>
          <a:xfrm>
            <a:off x="0" y="-1924050"/>
            <a:ext cx="9144000" cy="914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rot="-5400000">
            <a:off x="7585550" y="2420250"/>
            <a:ext cx="2651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chemeClr val="dk2"/>
                </a:solidFill>
              </a:rPr>
              <a:t>https://thenounproject.com/</a:t>
            </a:r>
            <a:endParaRPr sz="1500">
              <a:solidFill>
                <a:schemeClr val="dk2"/>
              </a:solidFill>
            </a:endParaRPr>
          </a:p>
        </p:txBody>
      </p:sp>
      <p:sp>
        <p:nvSpPr>
          <p:cNvPr id="82" name="Google Shape;82;p17"/>
          <p:cNvSpPr txBox="1"/>
          <p:nvPr/>
        </p:nvSpPr>
        <p:spPr>
          <a:xfrm>
            <a:off x="3548550" y="3322100"/>
            <a:ext cx="20469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availability</a:t>
            </a:r>
            <a:endParaRPr sz="2000">
              <a:solidFill>
                <a:schemeClr val="lt1"/>
              </a:solidFill>
              <a:latin typeface="Cinzel Decorative"/>
              <a:ea typeface="Cinzel Decorative"/>
              <a:cs typeface="Cinzel Decorative"/>
              <a:sym typeface="Cinzel Decorative"/>
            </a:endParaRPr>
          </a:p>
        </p:txBody>
      </p:sp>
      <p:sp>
        <p:nvSpPr>
          <p:cNvPr id="83" name="Google Shape;83;p17"/>
          <p:cNvSpPr txBox="1"/>
          <p:nvPr/>
        </p:nvSpPr>
        <p:spPr>
          <a:xfrm>
            <a:off x="908075" y="3322100"/>
            <a:ext cx="18726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scalability</a:t>
            </a:r>
            <a:endParaRPr sz="2000">
              <a:solidFill>
                <a:schemeClr val="lt1"/>
              </a:solidFill>
              <a:latin typeface="Cinzel Decorative"/>
              <a:ea typeface="Cinzel Decorative"/>
              <a:cs typeface="Cinzel Decorative"/>
              <a:sym typeface="Cinzel Decorative"/>
            </a:endParaRPr>
          </a:p>
        </p:txBody>
      </p:sp>
      <p:sp>
        <p:nvSpPr>
          <p:cNvPr id="84" name="Google Shape;84;p17"/>
          <p:cNvSpPr txBox="1"/>
          <p:nvPr/>
        </p:nvSpPr>
        <p:spPr>
          <a:xfrm>
            <a:off x="5950500" y="3322100"/>
            <a:ext cx="22854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2000">
                <a:solidFill>
                  <a:schemeClr val="lt1"/>
                </a:solidFill>
                <a:latin typeface="Cinzel Decorative"/>
                <a:ea typeface="Cinzel Decorative"/>
                <a:cs typeface="Cinzel Decorative"/>
                <a:sym typeface="Cinzel Decorative"/>
              </a:rPr>
              <a:t>Resiliency</a:t>
            </a:r>
            <a:endParaRPr sz="2000">
              <a:solidFill>
                <a:schemeClr val="lt1"/>
              </a:solidFill>
              <a:latin typeface="Cinzel Decorative"/>
              <a:ea typeface="Cinzel Decorative"/>
              <a:cs typeface="Cinzel Decorative"/>
              <a:sym typeface="Cinzel Decorative"/>
            </a:endParaRPr>
          </a:p>
        </p:txBody>
      </p:sp>
      <p:pic>
        <p:nvPicPr>
          <p:cNvPr id="85" name="Google Shape;85;p17"/>
          <p:cNvPicPr preferRelativeResize="0"/>
          <p:nvPr/>
        </p:nvPicPr>
        <p:blipFill>
          <a:blip r:embed="rId3">
            <a:alphaModFix/>
          </a:blip>
          <a:stretch>
            <a:fillRect/>
          </a:stretch>
        </p:blipFill>
        <p:spPr>
          <a:xfrm>
            <a:off x="991788" y="1121925"/>
            <a:ext cx="1705175" cy="1705175"/>
          </a:xfrm>
          <a:prstGeom prst="rect">
            <a:avLst/>
          </a:prstGeom>
          <a:noFill/>
          <a:ln>
            <a:noFill/>
          </a:ln>
        </p:spPr>
      </p:pic>
      <p:pic>
        <p:nvPicPr>
          <p:cNvPr id="86" name="Google Shape;86;p17"/>
          <p:cNvPicPr preferRelativeResize="0"/>
          <p:nvPr/>
        </p:nvPicPr>
        <p:blipFill>
          <a:blip r:embed="rId4">
            <a:alphaModFix/>
          </a:blip>
          <a:stretch>
            <a:fillRect/>
          </a:stretch>
        </p:blipFill>
        <p:spPr>
          <a:xfrm>
            <a:off x="3798836" y="1201359"/>
            <a:ext cx="1546324" cy="1546304"/>
          </a:xfrm>
          <a:prstGeom prst="rect">
            <a:avLst/>
          </a:prstGeom>
          <a:noFill/>
          <a:ln>
            <a:noFill/>
          </a:ln>
        </p:spPr>
      </p:pic>
      <p:pic>
        <p:nvPicPr>
          <p:cNvPr id="87" name="Google Shape;87;p17"/>
          <p:cNvPicPr preferRelativeResize="0"/>
          <p:nvPr/>
        </p:nvPicPr>
        <p:blipFill>
          <a:blip r:embed="rId5">
            <a:alphaModFix/>
          </a:blip>
          <a:stretch>
            <a:fillRect/>
          </a:stretch>
        </p:blipFill>
        <p:spPr>
          <a:xfrm>
            <a:off x="6240617" y="1121925"/>
            <a:ext cx="1705175" cy="1705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93" name="Google Shape;93;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0" y="-381000"/>
            <a:ext cx="9144000" cy="914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0" y="-1924050"/>
            <a:ext cx="9144000" cy="914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2453100" y="681450"/>
            <a:ext cx="4237801" cy="4237801"/>
          </a:xfrm>
          <a:prstGeom prst="rect">
            <a:avLst/>
          </a:prstGeom>
          <a:noFill/>
          <a:ln>
            <a:noFill/>
          </a:ln>
        </p:spPr>
      </p:pic>
      <p:sp>
        <p:nvSpPr>
          <p:cNvPr id="107" name="Google Shape;107;p20"/>
          <p:cNvSpPr txBox="1"/>
          <p:nvPr/>
        </p:nvSpPr>
        <p:spPr>
          <a:xfrm>
            <a:off x="2008650" y="43825"/>
            <a:ext cx="51267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3000">
                <a:solidFill>
                  <a:schemeClr val="dk1"/>
                </a:solidFill>
                <a:latin typeface="Cinzel Decorative"/>
                <a:ea typeface="Cinzel Decorative"/>
                <a:cs typeface="Cinzel Decorative"/>
                <a:sym typeface="Cinzel Decorative"/>
              </a:rPr>
              <a:t>The Garden of E.D.A.</a:t>
            </a:r>
            <a:endParaRPr sz="3000">
              <a:solidFill>
                <a:schemeClr val="dk1"/>
              </a:solidFill>
              <a:latin typeface="Cinzel Decorative"/>
              <a:ea typeface="Cinzel Decorative"/>
              <a:cs typeface="Cinzel Decorative"/>
              <a:sym typeface="Cinzel Decorative"/>
            </a:endParaRPr>
          </a:p>
        </p:txBody>
      </p:sp>
      <p:sp>
        <p:nvSpPr>
          <p:cNvPr id="108" name="Google Shape;108;p20"/>
          <p:cNvSpPr txBox="1"/>
          <p:nvPr/>
        </p:nvSpPr>
        <p:spPr>
          <a:xfrm rot="-1081">
            <a:off x="2604436" y="3094626"/>
            <a:ext cx="2862300" cy="471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2000">
                <a:solidFill>
                  <a:srgbClr val="FFFFFF"/>
                </a:solidFill>
                <a:latin typeface="Cinzel Decorative"/>
                <a:ea typeface="Cinzel Decorative"/>
                <a:cs typeface="Cinzel Decorative"/>
                <a:sym typeface="Cinzel Decorative"/>
              </a:rPr>
              <a:t>Time Travellers</a:t>
            </a:r>
            <a:endParaRPr sz="2000">
              <a:solidFill>
                <a:srgbClr val="FFFFFF"/>
              </a:solidFill>
              <a:latin typeface="Cinzel Decorative"/>
              <a:ea typeface="Cinzel Decorative"/>
              <a:cs typeface="Cinzel Decorative"/>
              <a:sym typeface="Cinzel Decorative"/>
            </a:endParaRPr>
          </a:p>
        </p:txBody>
      </p:sp>
      <p:sp>
        <p:nvSpPr>
          <p:cNvPr id="109" name="Google Shape;109;p20"/>
          <p:cNvSpPr txBox="1"/>
          <p:nvPr/>
        </p:nvSpPr>
        <p:spPr>
          <a:xfrm rot="-1081">
            <a:off x="3961961" y="2142126"/>
            <a:ext cx="2862300" cy="471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2000">
                <a:solidFill>
                  <a:srgbClr val="FFFFFF"/>
                </a:solidFill>
                <a:latin typeface="Cinzel Decorative"/>
                <a:ea typeface="Cinzel Decorative"/>
                <a:cs typeface="Cinzel Decorative"/>
                <a:sym typeface="Cinzel Decorative"/>
              </a:rPr>
              <a:t>shape shifters</a:t>
            </a:r>
            <a:endParaRPr sz="2000">
              <a:solidFill>
                <a:srgbClr val="FFFFFF"/>
              </a:solidFill>
              <a:latin typeface="Cinzel Decorative"/>
              <a:ea typeface="Cinzel Decorative"/>
              <a:cs typeface="Cinzel Decorative"/>
              <a:sym typeface="Cinzel Decorative"/>
            </a:endParaRPr>
          </a:p>
        </p:txBody>
      </p:sp>
      <p:sp>
        <p:nvSpPr>
          <p:cNvPr id="110" name="Google Shape;110;p20"/>
          <p:cNvSpPr txBox="1"/>
          <p:nvPr/>
        </p:nvSpPr>
        <p:spPr>
          <a:xfrm rot="-1288">
            <a:off x="2890650" y="1611156"/>
            <a:ext cx="1601400" cy="471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1800">
                <a:solidFill>
                  <a:srgbClr val="FFFFFF"/>
                </a:solidFill>
                <a:latin typeface="Cinzel Decorative"/>
                <a:ea typeface="Cinzel Decorative"/>
                <a:cs typeface="Cinzel Decorative"/>
                <a:sym typeface="Cinzel Decorative"/>
              </a:rPr>
              <a:t>GIANTS</a:t>
            </a:r>
            <a:endParaRPr sz="1800">
              <a:solidFill>
                <a:srgbClr val="FFFFFF"/>
              </a:solidFill>
              <a:latin typeface="Cinzel Decorative"/>
              <a:ea typeface="Cinzel Decorative"/>
              <a:cs typeface="Cinzel Decorative"/>
              <a:sym typeface="Cinzel Decorative"/>
            </a:endParaRPr>
          </a:p>
        </p:txBody>
      </p:sp>
      <p:sp>
        <p:nvSpPr>
          <p:cNvPr id="111" name="Google Shape;111;p20"/>
          <p:cNvSpPr/>
          <p:nvPr/>
        </p:nvSpPr>
        <p:spPr>
          <a:xfrm>
            <a:off x="3642075" y="1362875"/>
            <a:ext cx="2310250" cy="2358800"/>
          </a:xfrm>
          <a:custGeom>
            <a:rect b="b" l="l" r="r" t="t"/>
            <a:pathLst>
              <a:path extrusionOk="0" h="94352" w="92410">
                <a:moveTo>
                  <a:pt x="0" y="94352"/>
                </a:moveTo>
                <a:cubicBezTo>
                  <a:pt x="5413" y="82236"/>
                  <a:pt x="21285" y="31807"/>
                  <a:pt x="32478" y="21655"/>
                </a:cubicBezTo>
                <a:cubicBezTo>
                  <a:pt x="43672" y="11503"/>
                  <a:pt x="57172" y="37049"/>
                  <a:pt x="67161" y="33440"/>
                </a:cubicBezTo>
                <a:cubicBezTo>
                  <a:pt x="77150" y="29831"/>
                  <a:pt x="88202" y="5573"/>
                  <a:pt x="92410" y="0"/>
                </a:cubicBezTo>
              </a:path>
            </a:pathLst>
          </a:custGeom>
          <a:noFill/>
          <a:ln cap="flat" cmpd="sng" w="19050">
            <a:solidFill>
              <a:schemeClr val="lt1"/>
            </a:solidFill>
            <a:prstDash val="dash"/>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mt="80000"/>
          </a:blip>
          <a:stretch>
            <a:fillRect/>
          </a:stretch>
        </p:blipFill>
        <p:spPr>
          <a:xfrm>
            <a:off x="7238" y="-1560450"/>
            <a:ext cx="9144000" cy="9144000"/>
          </a:xfrm>
          <a:prstGeom prst="rect">
            <a:avLst/>
          </a:prstGeom>
          <a:noFill/>
          <a:ln>
            <a:noFill/>
          </a:ln>
        </p:spPr>
      </p:pic>
      <p:sp>
        <p:nvSpPr>
          <p:cNvPr id="117" name="Google Shape;117;p21"/>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nl">
                <a:latin typeface="Cinzel Decorative"/>
                <a:ea typeface="Cinzel Decorative"/>
                <a:cs typeface="Cinzel Decorative"/>
                <a:sym typeface="Cinzel Decorative"/>
              </a:rPr>
              <a:t>I.</a:t>
            </a:r>
            <a:endParaRPr>
              <a:latin typeface="Cinzel Decorative"/>
              <a:ea typeface="Cinzel Decorative"/>
              <a:cs typeface="Cinzel Decorative"/>
              <a:sym typeface="Cinzel Decorative"/>
            </a:endParaRPr>
          </a:p>
        </p:txBody>
      </p:sp>
      <p:sp>
        <p:nvSpPr>
          <p:cNvPr id="118" name="Google Shape;118;p2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nl" sz="3000">
                <a:solidFill>
                  <a:schemeClr val="dk1"/>
                </a:solidFill>
                <a:latin typeface="Spectral"/>
                <a:ea typeface="Spectral"/>
                <a:cs typeface="Spectral"/>
                <a:sym typeface="Spectral"/>
              </a:rPr>
              <a:t>Time Travellers</a:t>
            </a:r>
            <a:endParaRPr i="1" sz="3000">
              <a:solidFill>
                <a:schemeClr val="dk1"/>
              </a:solidFill>
              <a:latin typeface="Spectral"/>
              <a:ea typeface="Spectral"/>
              <a:cs typeface="Spectral"/>
              <a:sym typeface="Spectr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